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93" r:id="rId2"/>
    <p:sldId id="294" r:id="rId3"/>
    <p:sldId id="274" r:id="rId4"/>
    <p:sldId id="275" r:id="rId5"/>
    <p:sldId id="256" r:id="rId6"/>
    <p:sldId id="276" r:id="rId7"/>
    <p:sldId id="262" r:id="rId8"/>
    <p:sldId id="270" r:id="rId9"/>
    <p:sldId id="272" r:id="rId10"/>
    <p:sldId id="271" r:id="rId11"/>
    <p:sldId id="277" r:id="rId12"/>
    <p:sldId id="279" r:id="rId13"/>
    <p:sldId id="281" r:id="rId14"/>
    <p:sldId id="283" r:id="rId15"/>
    <p:sldId id="280" r:id="rId16"/>
    <p:sldId id="289" r:id="rId17"/>
    <p:sldId id="282" r:id="rId18"/>
    <p:sldId id="287" r:id="rId19"/>
    <p:sldId id="290" r:id="rId20"/>
    <p:sldId id="286" r:id="rId21"/>
    <p:sldId id="288" r:id="rId22"/>
    <p:sldId id="291" r:id="rId23"/>
    <p:sldId id="292" r:id="rId2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9804"/>
    <a:srgbClr val="FFC000"/>
    <a:srgbClr val="FFFF66"/>
    <a:srgbClr val="E92A1B"/>
    <a:srgbClr val="DA0000"/>
    <a:srgbClr val="6C0000"/>
    <a:srgbClr val="001132"/>
    <a:srgbClr val="0135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936" y="-24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5F037D-34EA-40B5-BF0A-6106004AE169}" type="datetimeFigureOut">
              <a:rPr lang="en-US" smtClean="0"/>
              <a:t>7/15/2012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D0AAAC-1279-4378-BFDE-7BFDC9315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426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D0AAAC-1279-4378-BFDE-7BFDC931532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042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0B53-A439-4FF7-80F1-E79F54ACDF27}" type="datetimeFigureOut">
              <a:rPr lang="en-US" smtClean="0"/>
              <a:t>7/15/2012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DCB3E-1CC7-4C60-93EA-9043D4792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771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0B53-A439-4FF7-80F1-E79F54ACDF27}" type="datetimeFigureOut">
              <a:rPr lang="en-US" smtClean="0"/>
              <a:t>7/15/2012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DCB3E-1CC7-4C60-93EA-9043D4792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082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0B53-A439-4FF7-80F1-E79F54ACDF27}" type="datetimeFigureOut">
              <a:rPr lang="en-US" smtClean="0"/>
              <a:t>7/15/2012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DCB3E-1CC7-4C60-93EA-9043D4792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11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0B53-A439-4FF7-80F1-E79F54ACDF27}" type="datetimeFigureOut">
              <a:rPr lang="en-US" smtClean="0"/>
              <a:t>7/15/2012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DCB3E-1CC7-4C60-93EA-9043D4792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0B53-A439-4FF7-80F1-E79F54ACDF27}" type="datetimeFigureOut">
              <a:rPr lang="en-US" smtClean="0"/>
              <a:t>7/15/2012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DCB3E-1CC7-4C60-93EA-9043D4792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23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0B53-A439-4FF7-80F1-E79F54ACDF27}" type="datetimeFigureOut">
              <a:rPr lang="en-US" smtClean="0"/>
              <a:t>7/15/2012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DCB3E-1CC7-4C60-93EA-9043D4792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0B53-A439-4FF7-80F1-E79F54ACDF27}" type="datetimeFigureOut">
              <a:rPr lang="en-US" smtClean="0"/>
              <a:t>7/15/2012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DCB3E-1CC7-4C60-93EA-9043D4792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98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0B53-A439-4FF7-80F1-E79F54ACDF27}" type="datetimeFigureOut">
              <a:rPr lang="en-US" smtClean="0"/>
              <a:t>7/15/2012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DCB3E-1CC7-4C60-93EA-9043D4792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295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0B53-A439-4FF7-80F1-E79F54ACDF27}" type="datetimeFigureOut">
              <a:rPr lang="en-US" smtClean="0"/>
              <a:t>7/15/2012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DCB3E-1CC7-4C60-93EA-9043D4792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951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0B53-A439-4FF7-80F1-E79F54ACDF27}" type="datetimeFigureOut">
              <a:rPr lang="en-US" smtClean="0"/>
              <a:t>7/15/2012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DCB3E-1CC7-4C60-93EA-9043D4792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06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0B53-A439-4FF7-80F1-E79F54ACDF27}" type="datetimeFigureOut">
              <a:rPr lang="en-US" smtClean="0"/>
              <a:t>7/15/2012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DCB3E-1CC7-4C60-93EA-9043D4792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543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conveyor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D0B53-A439-4FF7-80F1-E79F54ACDF27}" type="datetimeFigureOut">
              <a:rPr lang="en-US" smtClean="0"/>
              <a:t>7/15/2012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DCB3E-1CC7-4C60-93EA-9043D4792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79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conveyor dir="l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0.png"/><Relationship Id="rId7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3.pn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04800" y="1047750"/>
            <a:ext cx="8371202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43000">
                      <a:schemeClr val="tx1">
                        <a:lumMod val="75000"/>
                        <a:lumOff val="25000"/>
                      </a:scheme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Impact" pitchFamily="34" charset="0"/>
              </a:rPr>
              <a:t>Welcome To Our </a:t>
            </a:r>
            <a:br>
              <a:rPr lang="en-US" sz="6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43000">
                      <a:schemeClr val="tx1">
                        <a:lumMod val="75000"/>
                        <a:lumOff val="25000"/>
                      </a:scheme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Impact" pitchFamily="34" charset="0"/>
              </a:rPr>
            </a:br>
            <a:r>
              <a:rPr lang="en-US" sz="6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43000">
                      <a:schemeClr val="tx1">
                        <a:lumMod val="75000"/>
                        <a:lumOff val="25000"/>
                      </a:scheme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Impact" pitchFamily="34" charset="0"/>
              </a:rPr>
              <a:t>Online Marketing Training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1206254" y="3549830"/>
            <a:ext cx="1524000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Company</a:t>
            </a:r>
          </a:p>
          <a:p>
            <a:pPr algn="ctr"/>
            <a:r>
              <a:rPr lang="en-US" dirty="0" smtClean="0"/>
              <a:t>Logo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889504" y="3456372"/>
            <a:ext cx="4761625" cy="125521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lnSpc>
                <a:spcPts val="4700"/>
              </a:lnSpc>
            </a:pPr>
            <a:r>
              <a:rPr lang="en-US" sz="3200" b="0" cap="none" spc="0" dirty="0" smtClean="0">
                <a:ln w="18415" cmpd="sng">
                  <a:noFill/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Company Name</a:t>
            </a:r>
            <a:br>
              <a:rPr lang="en-US" sz="3200" b="0" cap="none" spc="0" dirty="0" smtClean="0">
                <a:ln w="18415" cmpd="sng">
                  <a:noFill/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200" b="0" cap="none" spc="0" dirty="0" smtClean="0">
                <a:ln w="18415" cmpd="sng">
                  <a:noFill/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Presenter: John Doe</a:t>
            </a:r>
            <a:endParaRPr lang="en-US" sz="3200" b="0" cap="none" spc="0" dirty="0">
              <a:ln w="18415" cmpd="sng">
                <a:noFill/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9" name="Picture 2" descr="C:\Users\David\Desktop\rmb-powerpoint-logo-train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001"/>
          <a:stretch/>
        </p:blipFill>
        <p:spPr bwMode="auto">
          <a:xfrm>
            <a:off x="77585" y="188214"/>
            <a:ext cx="8990215" cy="706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967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conveyor dir="l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855643"/>
            <a:ext cx="9171432" cy="1335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828800" y="-95250"/>
            <a:ext cx="53447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solidFill>
                  <a:srgbClr val="00113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Game Changer #4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-304800" y="855643"/>
            <a:ext cx="9601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ct val="151000"/>
            </a:pPr>
            <a:r>
              <a:rPr lang="en-US" sz="2400" b="1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1132"/>
                    </a:gs>
                    <a:gs pos="50000">
                      <a:schemeClr val="tx2">
                        <a:lumMod val="50000"/>
                      </a:schemeClr>
                    </a:gs>
                    <a:gs pos="100000">
                      <a:schemeClr val="tx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Reviews Send You Prequalified Presold Customers. </a:t>
            </a:r>
            <a:r>
              <a:rPr lang="en-US" sz="3200" b="1" dirty="0" smtClean="0">
                <a:ln w="18415" cmpd="sng">
                  <a:noFill/>
                  <a:prstDash val="solid"/>
                </a:ln>
                <a:gradFill>
                  <a:gsLst>
                    <a:gs pos="43000">
                      <a:srgbClr val="E92A1B"/>
                    </a:gs>
                    <a:gs pos="0">
                      <a:srgbClr val="C00000"/>
                    </a:gs>
                    <a:gs pos="14000">
                      <a:srgbClr val="C00000"/>
                    </a:gs>
                    <a:gs pos="73000">
                      <a:srgbClr val="C00000"/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Because Buyers Trust Reviews…</a:t>
            </a:r>
          </a:p>
          <a:p>
            <a:pPr algn="ctr">
              <a:buSzPct val="151000"/>
            </a:pPr>
            <a:r>
              <a:rPr lang="en-US" sz="2400" b="1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1132"/>
                    </a:gs>
                    <a:gs pos="50000">
                      <a:schemeClr val="tx2">
                        <a:lumMod val="50000"/>
                      </a:schemeClr>
                    </a:gs>
                    <a:gs pos="100000">
                      <a:schemeClr val="tx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As Much As Personal Recommendations.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5" y="3862908"/>
            <a:ext cx="6397752" cy="2963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447800" y="2343150"/>
            <a:ext cx="6934200" cy="1371600"/>
          </a:xfrm>
          <a:prstGeom prst="rect">
            <a:avLst/>
          </a:prstGeom>
          <a:solidFill>
            <a:srgbClr val="FFFF66"/>
          </a:solidFill>
          <a:ln w="38100">
            <a:solidFill>
              <a:srgbClr val="FF000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72% Of Buyers Trust Reviews As Much As Personal Recommendations</a:t>
            </a:r>
            <a:endParaRPr lang="en-US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6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1147" y="3048326"/>
            <a:ext cx="7458995" cy="537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 descr="http://marketingland.com/wp-content/ml-loads/2012/04/trust-in-advertis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526"/>
          <a:stretch/>
        </p:blipFill>
        <p:spPr bwMode="auto">
          <a:xfrm>
            <a:off x="176464" y="3388243"/>
            <a:ext cx="8820452" cy="1088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marketingland.com/wp-content/ml-loads/2012/04/trust-in-advertis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688" b="60474"/>
          <a:stretch/>
        </p:blipFill>
        <p:spPr bwMode="auto">
          <a:xfrm>
            <a:off x="171147" y="438150"/>
            <a:ext cx="8820453" cy="3249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81000" y="1861330"/>
            <a:ext cx="8382000" cy="25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1000" y="2166130"/>
            <a:ext cx="8382000" cy="25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828800" y="-95250"/>
            <a:ext cx="53447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solidFill>
                  <a:srgbClr val="00113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Game Changer #4</a:t>
            </a:r>
          </a:p>
        </p:txBody>
      </p:sp>
    </p:spTree>
    <p:extLst>
      <p:ext uri="{BB962C8B-B14F-4D97-AF65-F5344CB8AC3E}">
        <p14:creationId xmlns:p14="http://schemas.microsoft.com/office/powerpoint/2010/main" val="33810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2712584" y="1369281"/>
            <a:ext cx="6202816" cy="627539"/>
          </a:xfrm>
          <a:prstGeom prst="roundRect">
            <a:avLst>
              <a:gd name="adj" fmla="val 11804"/>
            </a:avLst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300"/>
              </a:lnSpc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Consumers Look Up An Average Of </a:t>
            </a:r>
            <a:b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Reviews Before Making A Decision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712584" y="2149220"/>
            <a:ext cx="6202816" cy="627539"/>
          </a:xfrm>
          <a:prstGeom prst="roundRect">
            <a:avLst>
              <a:gd name="adj" fmla="val 11804"/>
            </a:avLst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300"/>
              </a:lnSpc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“70% Of Consumers Trust A Business With A </a:t>
            </a:r>
            <a:b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Minimum Of 6 – 10 Reviews”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742950"/>
            <a:ext cx="9144000" cy="444042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3000">
                <a:schemeClr val="tx1">
                  <a:lumMod val="75000"/>
                  <a:lumOff val="25000"/>
                </a:schemeClr>
              </a:gs>
              <a:gs pos="50000">
                <a:srgbClr val="000000">
                  <a:tint val="100000"/>
                  <a:shade val="75000"/>
                  <a:satMod val="150000"/>
                </a:srgbClr>
              </a:gs>
              <a:gs pos="24983">
                <a:srgbClr val="2B2B2B"/>
              </a:gs>
              <a:gs pos="95000">
                <a:schemeClr val="tx1">
                  <a:lumMod val="85000"/>
                  <a:lumOff val="15000"/>
                </a:schemeClr>
              </a:gs>
              <a:gs pos="100000">
                <a:srgbClr val="000000">
                  <a:shade val="39000"/>
                  <a:satMod val="150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524000" y="786882"/>
            <a:ext cx="6858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SzPct val="151000"/>
              <a:buBlip>
                <a:blip r:embed="rId2"/>
              </a:buBlip>
            </a:pPr>
            <a:r>
              <a:rPr lang="en-US" sz="2000" b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Why Reputation Is Vital To A Business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2EEE5"/>
              </a:clrFrom>
              <a:clrTo>
                <a:srgbClr val="F2EEE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385" r="20656" b="9942"/>
          <a:stretch/>
        </p:blipFill>
        <p:spPr bwMode="auto">
          <a:xfrm>
            <a:off x="0" y="1276350"/>
            <a:ext cx="2913755" cy="15664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C:\Users\David\Desktop\rmb-powerpoint-logo-training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274"/>
          <a:stretch/>
        </p:blipFill>
        <p:spPr bwMode="auto">
          <a:xfrm>
            <a:off x="1143000" y="0"/>
            <a:ext cx="723900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1476211" y="3124021"/>
            <a:ext cx="641060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12700" h="1905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cap="none" spc="30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Without Ten </a:t>
            </a:r>
            <a:r>
              <a:rPr lang="en-US" sz="3600" b="1" cap="none" spc="30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5 Star Reviews </a:t>
            </a:r>
            <a:br>
              <a:rPr lang="en-US" sz="3600" b="1" cap="none" spc="30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</a:br>
            <a:r>
              <a:rPr lang="en-US" sz="3600" b="1" cap="none" spc="30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Your Business </a:t>
            </a:r>
            <a:r>
              <a:rPr lang="en-US" sz="3600" b="1" u="sng" cap="none" spc="30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Isn’t Trusted</a:t>
            </a: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561" y="2859009"/>
            <a:ext cx="5334000" cy="23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196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 animBg="1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964347"/>
            <a:ext cx="9144000" cy="160221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34988" y="133349"/>
            <a:ext cx="817563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spc="50" dirty="0" smtClean="0">
                <a:ln w="11430"/>
                <a:solidFill>
                  <a:srgbClr val="00113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What Is Reputation Marketing?</a:t>
            </a:r>
            <a:endParaRPr lang="en-US" sz="4800" b="1" spc="50" dirty="0">
              <a:ln w="11430"/>
              <a:solidFill>
                <a:srgbClr val="00113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81000" y="1047750"/>
            <a:ext cx="9601200" cy="151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700"/>
              </a:lnSpc>
              <a:buSzPct val="151000"/>
            </a:pPr>
            <a:r>
              <a:rPr lang="en-US" sz="4000" b="1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1132"/>
                    </a:gs>
                    <a:gs pos="50000">
                      <a:schemeClr val="tx2">
                        <a:lumMod val="50000"/>
                      </a:schemeClr>
                    </a:gs>
                    <a:gs pos="100000">
                      <a:schemeClr val="tx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Positioning Yourself As </a:t>
            </a:r>
            <a:br>
              <a:rPr lang="en-US" sz="4000" b="1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1132"/>
                    </a:gs>
                    <a:gs pos="50000">
                      <a:schemeClr val="tx2">
                        <a:lumMod val="50000"/>
                      </a:schemeClr>
                    </a:gs>
                    <a:gs pos="100000">
                      <a:schemeClr val="tx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</a:br>
            <a:r>
              <a:rPr lang="en-US" sz="4000" b="1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1132"/>
                    </a:gs>
                    <a:gs pos="50000">
                      <a:schemeClr val="tx2">
                        <a:lumMod val="50000"/>
                      </a:schemeClr>
                    </a:gs>
                    <a:gs pos="100000">
                      <a:schemeClr val="tx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The Market Leader In Front Of</a:t>
            </a:r>
          </a:p>
          <a:p>
            <a:pPr algn="ctr">
              <a:lnSpc>
                <a:spcPts val="3700"/>
              </a:lnSpc>
              <a:buSzPct val="151000"/>
            </a:pPr>
            <a:r>
              <a:rPr lang="en-US" sz="3600" b="1" dirty="0" smtClean="0">
                <a:ln w="18415" cmpd="sng">
                  <a:noFill/>
                  <a:prstDash val="solid"/>
                </a:ln>
                <a:gradFill>
                  <a:gsLst>
                    <a:gs pos="43000">
                      <a:srgbClr val="E92A1B"/>
                    </a:gs>
                    <a:gs pos="0">
                      <a:srgbClr val="C00000"/>
                    </a:gs>
                    <a:gs pos="14000">
                      <a:srgbClr val="C00000"/>
                    </a:gs>
                    <a:gs pos="73000">
                      <a:srgbClr val="C00000"/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Thousands Of Buyers With A</a:t>
            </a:r>
          </a:p>
        </p:txBody>
      </p:sp>
      <p:pic>
        <p:nvPicPr>
          <p:cNvPr id="1026" name="Picture 2" descr="http://info.biotech-calendar.com/Portals/45279/images/5%20Star%20Program%20Biotechnology%20Calenda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163" y="3499064"/>
            <a:ext cx="3643282" cy="7490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38537" y="2515436"/>
            <a:ext cx="696853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9525" cmpd="sng">
                  <a:gradFill>
                    <a:gsLst>
                      <a:gs pos="0">
                        <a:schemeClr val="accent1">
                          <a:tint val="66000"/>
                          <a:satMod val="160000"/>
                          <a:lumMod val="45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rgbClr val="FFF200"/>
                    </a:gs>
                    <a:gs pos="0">
                      <a:srgbClr val="FF7A00"/>
                    </a:gs>
                    <a:gs pos="22000">
                      <a:srgbClr val="FFC000"/>
                    </a:gs>
                    <a:gs pos="100000">
                      <a:srgbClr val="FC9804"/>
                    </a:gs>
                  </a:gsLst>
                  <a:lin ang="5400000" scaled="0"/>
                </a:gradFill>
                <a:effectLst>
                  <a:outerShdw blurRad="50800" dist="25400" dir="7800000" sx="101000" sy="101000" algn="l" rotWithShape="0">
                    <a:prstClr val="black">
                      <a:alpha val="77000"/>
                    </a:prstClr>
                  </a:outerShdw>
                </a:effectLst>
                <a:latin typeface="Impact" pitchFamily="34" charset="0"/>
              </a:rPr>
              <a:t>5 Star Reputation</a:t>
            </a:r>
            <a:endParaRPr lang="en-US" sz="7200" b="1" cap="none" spc="0" dirty="0">
              <a:ln w="9525" cmpd="sng">
                <a:gradFill>
                  <a:gsLst>
                    <a:gs pos="0">
                      <a:schemeClr val="accent1">
                        <a:tint val="66000"/>
                        <a:satMod val="160000"/>
                        <a:lumMod val="4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prstDash val="solid"/>
              </a:ln>
              <a:gradFill>
                <a:gsLst>
                  <a:gs pos="0">
                    <a:srgbClr val="FFF200"/>
                  </a:gs>
                  <a:gs pos="0">
                    <a:srgbClr val="FF7A00"/>
                  </a:gs>
                  <a:gs pos="22000">
                    <a:srgbClr val="FFC000"/>
                  </a:gs>
                  <a:gs pos="100000">
                    <a:srgbClr val="FC9804"/>
                  </a:gs>
                </a:gsLst>
                <a:lin ang="5400000" scaled="0"/>
              </a:gradFill>
              <a:effectLst>
                <a:outerShdw blurRad="50800" dist="25400" dir="7800000" sx="101000" sy="101000" algn="l" rotWithShape="0">
                  <a:prstClr val="black">
                    <a:alpha val="77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541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David\Desktop\rmb-powerpoint-logo-train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1957"/>
          <a:stretch/>
        </p:blipFill>
        <p:spPr bwMode="auto">
          <a:xfrm>
            <a:off x="419081" y="1714679"/>
            <a:ext cx="8425304" cy="89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459664" y="2654809"/>
            <a:ext cx="407227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7200" b="1" spc="300" dirty="0" smtClean="0">
                <a:ln w="11430"/>
                <a:solidFill>
                  <a:srgbClr val="00113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STRATEGY</a:t>
            </a:r>
            <a:endParaRPr lang="en-US" sz="7200" b="1" spc="300" dirty="0">
              <a:ln w="11430"/>
              <a:solidFill>
                <a:srgbClr val="00113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11" name="Picture 2" descr="C:\Users\David\Desktop\rmb-powerpoint-logo-train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69" t="56091" r="12061" b="724"/>
          <a:stretch/>
        </p:blipFill>
        <p:spPr bwMode="auto">
          <a:xfrm>
            <a:off x="6766508" y="2765054"/>
            <a:ext cx="1178257" cy="847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David\Desktop\rmb-powerpoint-logo-train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9" t="57197" r="77880" b="724"/>
          <a:stretch/>
        </p:blipFill>
        <p:spPr bwMode="auto">
          <a:xfrm>
            <a:off x="1212797" y="2722193"/>
            <a:ext cx="1030406" cy="782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28600" y="514350"/>
            <a:ext cx="871764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7200" b="1" spc="300" dirty="0" smtClean="0">
                <a:ln w="11430"/>
                <a:solidFill>
                  <a:srgbClr val="00113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How Do You Create A </a:t>
            </a:r>
            <a:endParaRPr lang="en-US" sz="7200" b="1" spc="300" dirty="0">
              <a:ln w="11430"/>
              <a:solidFill>
                <a:srgbClr val="00113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87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David\Desktop\rmb-powerpoint-logo-train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1957"/>
          <a:stretch/>
        </p:blipFill>
        <p:spPr bwMode="auto">
          <a:xfrm>
            <a:off x="609600" y="-19049"/>
            <a:ext cx="7620000" cy="676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807274" y="514350"/>
            <a:ext cx="279172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600" dirty="0" smtClean="0">
                <a:ln w="11430"/>
                <a:solidFill>
                  <a:srgbClr val="00113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STRATEGY</a:t>
            </a:r>
            <a:endParaRPr lang="en-US" sz="4000" b="1" spc="600" dirty="0">
              <a:ln w="11430"/>
              <a:solidFill>
                <a:srgbClr val="00113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11" name="Picture 2" descr="C:\Users\David\Desktop\rmb-powerpoint-logo-train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69" t="56091" r="12061" b="724"/>
          <a:stretch/>
        </p:blipFill>
        <p:spPr bwMode="auto">
          <a:xfrm>
            <a:off x="6101180" y="581235"/>
            <a:ext cx="1178257" cy="847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David\Desktop\rmb-powerpoint-logo-train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9" t="57197" r="77880" b="724"/>
          <a:stretch/>
        </p:blipFill>
        <p:spPr bwMode="auto">
          <a:xfrm>
            <a:off x="1295400" y="590550"/>
            <a:ext cx="1030406" cy="782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98036" y="1345109"/>
            <a:ext cx="896976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Do You Know Your Reputation Online?</a:t>
            </a:r>
            <a:endParaRPr lang="en-US" sz="4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"/>
          <a:stretch/>
        </p:blipFill>
        <p:spPr bwMode="auto">
          <a:xfrm>
            <a:off x="609600" y="2114550"/>
            <a:ext cx="4876800" cy="24076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102">
            <a:off x="5404034" y="2208577"/>
            <a:ext cx="3609054" cy="216227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tx1">
                <a:lumMod val="85000"/>
                <a:lumOff val="1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989496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David\Desktop\rmb-powerpoint-logo-train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1957"/>
          <a:stretch/>
        </p:blipFill>
        <p:spPr bwMode="auto">
          <a:xfrm>
            <a:off x="609600" y="-19049"/>
            <a:ext cx="7620000" cy="676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807274" y="514350"/>
            <a:ext cx="279172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600" dirty="0" smtClean="0">
                <a:ln w="11430"/>
                <a:solidFill>
                  <a:srgbClr val="00113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STRATEGY</a:t>
            </a:r>
            <a:endParaRPr lang="en-US" sz="4000" b="1" spc="600" dirty="0">
              <a:ln w="11430"/>
              <a:solidFill>
                <a:srgbClr val="00113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11" name="Picture 2" descr="C:\Users\David\Desktop\rmb-powerpoint-logo-train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69" t="56091" r="12061" b="724"/>
          <a:stretch/>
        </p:blipFill>
        <p:spPr bwMode="auto">
          <a:xfrm>
            <a:off x="6101180" y="581235"/>
            <a:ext cx="1178257" cy="847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David\Desktop\rmb-powerpoint-logo-train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9" t="57197" r="77880" b="724"/>
          <a:stretch/>
        </p:blipFill>
        <p:spPr bwMode="auto">
          <a:xfrm>
            <a:off x="1295400" y="590550"/>
            <a:ext cx="1030406" cy="782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600200" y="1123950"/>
            <a:ext cx="556601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4 Types Of Reputations</a:t>
            </a:r>
            <a:endParaRPr lang="en-US" sz="4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57400" y="1261189"/>
            <a:ext cx="97536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SzPct val="151000"/>
            </a:pPr>
            <a:endParaRPr lang="en-US" sz="2400" b="1" dirty="0" smtClean="0">
              <a:ln w="18415" cmpd="sng">
                <a:noFill/>
                <a:prstDash val="solid"/>
              </a:ln>
              <a:solidFill>
                <a:schemeClr val="tx2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rajan Pro" pitchFamily="18" charset="0"/>
            </a:endParaRPr>
          </a:p>
          <a:p>
            <a:pPr marL="342900" indent="-342900">
              <a:lnSpc>
                <a:spcPct val="150000"/>
              </a:lnSpc>
              <a:buSzPct val="151000"/>
              <a:buBlip>
                <a:blip r:embed="rId3"/>
              </a:buBlip>
            </a:pPr>
            <a:r>
              <a:rPr lang="en-US" sz="3200" b="1" dirty="0">
                <a:ln w="18415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 </a:t>
            </a:r>
            <a:r>
              <a:rPr lang="en-US" sz="3200" b="1" dirty="0" smtClean="0">
                <a:ln w="18415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 </a:t>
            </a:r>
            <a:r>
              <a:rPr lang="en-US" sz="2800" b="1" dirty="0" smtClean="0">
                <a:ln w="18415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Bad Reputation</a:t>
            </a:r>
          </a:p>
          <a:p>
            <a:pPr marL="342900" indent="-342900">
              <a:lnSpc>
                <a:spcPct val="150000"/>
              </a:lnSpc>
              <a:buSzPct val="151000"/>
              <a:buBlip>
                <a:blip r:embed="rId3"/>
              </a:buBlip>
            </a:pPr>
            <a:r>
              <a:rPr lang="en-US" sz="2800" b="1" dirty="0">
                <a:ln w="18415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 </a:t>
            </a:r>
            <a:r>
              <a:rPr lang="en-US" sz="2800" b="1" dirty="0" smtClean="0">
                <a:ln w="18415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 No Reputation</a:t>
            </a:r>
          </a:p>
          <a:p>
            <a:pPr marL="342900" indent="-342900">
              <a:lnSpc>
                <a:spcPct val="150000"/>
              </a:lnSpc>
              <a:buSzPct val="151000"/>
              <a:buBlip>
                <a:blip r:embed="rId3"/>
              </a:buBlip>
            </a:pPr>
            <a:r>
              <a:rPr lang="en-US" sz="2800" b="1" dirty="0">
                <a:ln w="18415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 </a:t>
            </a:r>
            <a:r>
              <a:rPr lang="en-US" sz="2800" b="1" dirty="0" smtClean="0">
                <a:ln w="18415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 Good Reputation</a:t>
            </a:r>
          </a:p>
          <a:p>
            <a:pPr marL="342900" indent="-342900">
              <a:lnSpc>
                <a:spcPct val="150000"/>
              </a:lnSpc>
              <a:buSzPct val="151000"/>
              <a:buBlip>
                <a:blip r:embed="rId3"/>
              </a:buBlip>
            </a:pPr>
            <a:r>
              <a:rPr lang="en-US" sz="2800" b="1" dirty="0">
                <a:ln w="18415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 </a:t>
            </a:r>
            <a:r>
              <a:rPr lang="en-US" sz="2800" b="1" dirty="0" smtClean="0">
                <a:ln w="18415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 5 Star Reputation</a:t>
            </a:r>
            <a:endParaRPr lang="en-US" sz="2000" b="1" dirty="0" smtClean="0">
              <a:ln w="18415" cmpd="sng">
                <a:noFill/>
                <a:prstDash val="solid"/>
              </a:ln>
              <a:solidFill>
                <a:schemeClr val="tx2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rajan Pr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52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971550"/>
            <a:ext cx="9753600" cy="3257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SzPct val="151000"/>
            </a:pPr>
            <a:endParaRPr lang="en-US" sz="2400" b="1" dirty="0" smtClean="0">
              <a:ln w="18415" cmpd="sng">
                <a:noFill/>
                <a:prstDash val="solid"/>
              </a:ln>
              <a:solidFill>
                <a:schemeClr val="tx2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rajan Pro" pitchFamily="18" charset="0"/>
            </a:endParaRPr>
          </a:p>
          <a:p>
            <a:pPr>
              <a:lnSpc>
                <a:spcPts val="5200"/>
              </a:lnSpc>
              <a:buSzPct val="151000"/>
            </a:pPr>
            <a:r>
              <a:rPr lang="en-US" sz="3600" b="1" dirty="0" smtClean="0">
                <a:ln w="18415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1)  Develop 5 Star Reputation</a:t>
            </a:r>
          </a:p>
          <a:p>
            <a:pPr>
              <a:lnSpc>
                <a:spcPts val="5200"/>
              </a:lnSpc>
              <a:buSzPct val="151000"/>
            </a:pPr>
            <a:r>
              <a:rPr lang="en-US" sz="3600" b="1" dirty="0" smtClean="0">
                <a:ln w="18415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2)  Market That Reputation</a:t>
            </a:r>
          </a:p>
          <a:p>
            <a:pPr>
              <a:lnSpc>
                <a:spcPts val="5200"/>
              </a:lnSpc>
              <a:buSzPct val="151000"/>
            </a:pPr>
            <a:r>
              <a:rPr lang="en-US" sz="3600" b="1" dirty="0" smtClean="0">
                <a:ln w="18415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3)  Manage That Reputation</a:t>
            </a:r>
            <a:endParaRPr lang="en-US" sz="3600" b="1" dirty="0">
              <a:ln w="18415" cmpd="sng">
                <a:noFill/>
                <a:prstDash val="solid"/>
              </a:ln>
              <a:solidFill>
                <a:schemeClr val="tx2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rajan Pro" pitchFamily="18" charset="0"/>
            </a:endParaRPr>
          </a:p>
          <a:p>
            <a:pPr>
              <a:lnSpc>
                <a:spcPts val="5200"/>
              </a:lnSpc>
              <a:buSzPct val="151000"/>
            </a:pPr>
            <a:r>
              <a:rPr lang="en-US" sz="3200" b="1" dirty="0" smtClean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4)  </a:t>
            </a:r>
            <a:r>
              <a:rPr lang="en-US" sz="2800" b="1" dirty="0" smtClean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Create A Reputation Marketing Culture</a:t>
            </a:r>
          </a:p>
        </p:txBody>
      </p:sp>
      <p:pic>
        <p:nvPicPr>
          <p:cNvPr id="10" name="Picture 2" descr="C:\Users\David\Desktop\rmb-powerpoint-logo-train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1957"/>
          <a:stretch/>
        </p:blipFill>
        <p:spPr bwMode="auto">
          <a:xfrm>
            <a:off x="609600" y="-19050"/>
            <a:ext cx="7620000" cy="80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764442" y="657820"/>
            <a:ext cx="287739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spc="300" dirty="0" smtClean="0">
                <a:ln w="11430"/>
                <a:solidFill>
                  <a:srgbClr val="00113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STRATEGY</a:t>
            </a:r>
            <a:endParaRPr lang="en-US" sz="4800" b="1" spc="300" dirty="0">
              <a:ln w="11430"/>
              <a:solidFill>
                <a:srgbClr val="00113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11" name="Picture 2" descr="C:\Users\David\Desktop\rmb-powerpoint-logo-train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69" t="56091" r="12061" b="724"/>
          <a:stretch/>
        </p:blipFill>
        <p:spPr bwMode="auto">
          <a:xfrm>
            <a:off x="6101180" y="715149"/>
            <a:ext cx="1178257" cy="847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David\Desktop\rmb-powerpoint-logo-train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9" t="57197" r="77880" b="724"/>
          <a:stretch/>
        </p:blipFill>
        <p:spPr bwMode="auto">
          <a:xfrm>
            <a:off x="1295400" y="791349"/>
            <a:ext cx="1030406" cy="782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54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David\Desktop\rmb-powerpoint-logo-train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1957"/>
          <a:stretch/>
        </p:blipFill>
        <p:spPr bwMode="auto">
          <a:xfrm>
            <a:off x="609600" y="-19049"/>
            <a:ext cx="7620000" cy="676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807274" y="514350"/>
            <a:ext cx="279172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600" dirty="0" smtClean="0">
                <a:ln w="11430"/>
                <a:solidFill>
                  <a:srgbClr val="00113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STRATEGY</a:t>
            </a:r>
            <a:endParaRPr lang="en-US" sz="4000" b="1" spc="600" dirty="0">
              <a:ln w="11430"/>
              <a:solidFill>
                <a:srgbClr val="00113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7" name="Picture 2" descr="C:\Users\David\Desktop\rmb-powerpoint-logo-train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69" t="56091" r="12061" b="724"/>
          <a:stretch/>
        </p:blipFill>
        <p:spPr bwMode="auto">
          <a:xfrm>
            <a:off x="6101180" y="581235"/>
            <a:ext cx="1178257" cy="847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David\Desktop\rmb-powerpoint-logo-train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9" t="57197" r="77880" b="724"/>
          <a:stretch/>
        </p:blipFill>
        <p:spPr bwMode="auto">
          <a:xfrm>
            <a:off x="1295400" y="590550"/>
            <a:ext cx="1030406" cy="782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92492" y="1733550"/>
            <a:ext cx="4099630" cy="590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151000"/>
              <a:buBlip>
                <a:blip r:embed="rId3"/>
              </a:buBlip>
            </a:pPr>
            <a:r>
              <a:rPr lang="en-US" sz="2400" b="1" dirty="0" smtClean="0">
                <a:ln w="18415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Postcards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492" y="2133667"/>
            <a:ext cx="4099630" cy="590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151000"/>
              <a:buBlip>
                <a:blip r:embed="rId3"/>
              </a:buBlip>
            </a:pPr>
            <a:r>
              <a:rPr lang="en-US" sz="2400" b="1" dirty="0" smtClean="0">
                <a:ln w="18415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Business Cards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2492" y="2571750"/>
            <a:ext cx="4099630" cy="590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151000"/>
              <a:buBlip>
                <a:blip r:embed="rId3"/>
              </a:buBlip>
            </a:pPr>
            <a:r>
              <a:rPr lang="en-US" sz="2400" b="1" dirty="0" smtClean="0">
                <a:ln w="18415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Email Templates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200" y="3569553"/>
            <a:ext cx="4664491" cy="870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3100"/>
              </a:lnSpc>
              <a:buSzPct val="151000"/>
              <a:buBlip>
                <a:blip r:embed="rId3"/>
              </a:buBlip>
            </a:pPr>
            <a:r>
              <a:rPr lang="en-US" sz="2400" b="1" dirty="0" smtClean="0">
                <a:ln w="18415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Private Review Page</a:t>
            </a:r>
          </a:p>
          <a:p>
            <a:pPr marL="457200" indent="-457200">
              <a:lnSpc>
                <a:spcPts val="3100"/>
              </a:lnSpc>
              <a:buSzPct val="151000"/>
              <a:buBlip>
                <a:blip r:embed="rId3"/>
              </a:buBlip>
            </a:pPr>
            <a:r>
              <a:rPr lang="en-US" sz="2400" b="1" dirty="0" smtClean="0">
                <a:ln w="18415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Posting Strategy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370" y="3028950"/>
            <a:ext cx="4099630" cy="590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151000"/>
              <a:buBlip>
                <a:blip r:embed="rId3"/>
              </a:buBlip>
            </a:pPr>
            <a:r>
              <a:rPr lang="en-US" sz="2400" b="1" dirty="0" smtClean="0">
                <a:ln w="18415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Plus Many More..</a:t>
            </a:r>
          </a:p>
        </p:txBody>
      </p:sp>
      <p:pic>
        <p:nvPicPr>
          <p:cNvPr id="2050" name="Picture 2" descr="C:\Users\David\AppData\Local\Microsoft\Windows\Temporary Internet Files\Content.Outlook\8I5CSCQX\Review-A-C-Repair-Postcards-fron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8549">
            <a:off x="4072140" y="1879704"/>
            <a:ext cx="3053721" cy="2040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David\AppData\Local\Microsoft\Windows\Temporary Internet Files\Content.Outlook\8I5CSCQX\Review-physical-therapy-postcard-fron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7804">
            <a:off x="6662291" y="1698108"/>
            <a:ext cx="1995403" cy="2983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David\AppData\Local\Microsoft\Windows\Temporary Internet Files\Content.Outlook\8I5CSCQX\Businesscard-green-front (2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7786">
            <a:off x="4288404" y="1843114"/>
            <a:ext cx="3577346" cy="2039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David\AppData\Local\Microsoft\Windows\Temporary Internet Files\Content.Outlook\8I5CSCQX\Businesscard-red-front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7453">
            <a:off x="5351702" y="2614574"/>
            <a:ext cx="3379068" cy="1920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http://www.business-letter-sample.com/wp-content/uploads/2010/04/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67800">
            <a:off x="4531454" y="1915862"/>
            <a:ext cx="2008494" cy="25755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8" name="Picture 7" descr="http://www.business-letter-sample.com/wp-content/uploads/2010/04/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04252">
            <a:off x="5365458" y="1860699"/>
            <a:ext cx="2056592" cy="2637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9" name="Picture 7" descr="http://www.business-letter-sample.com/wp-content/uploads/2010/04/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429">
            <a:off x="6238796" y="1808563"/>
            <a:ext cx="2081281" cy="26688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76116">
            <a:off x="4213502" y="1589087"/>
            <a:ext cx="4810544" cy="3026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1079843" y="1101864"/>
            <a:ext cx="684296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Develop Your 5 Star Reputation</a:t>
            </a:r>
            <a:endParaRPr lang="en-US" sz="40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48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2" grpId="0" build="p"/>
      <p:bldP spid="13" grpId="0" build="p"/>
      <p:bldP spid="14" grpId="0" uiExpand="1" build="p"/>
      <p:bldP spid="1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David\Desktop\rmb-powerpoint-logo-train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1957"/>
          <a:stretch/>
        </p:blipFill>
        <p:spPr bwMode="auto">
          <a:xfrm>
            <a:off x="609600" y="-19049"/>
            <a:ext cx="7620000" cy="676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807274" y="514350"/>
            <a:ext cx="279172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600" dirty="0" smtClean="0">
                <a:ln w="11430"/>
                <a:solidFill>
                  <a:srgbClr val="00113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STRATEGY</a:t>
            </a:r>
            <a:endParaRPr lang="en-US" sz="4000" b="1" spc="600" dirty="0">
              <a:ln w="11430"/>
              <a:solidFill>
                <a:srgbClr val="00113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7" name="Picture 2" descr="C:\Users\David\Desktop\rmb-powerpoint-logo-train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69" t="56091" r="12061" b="724"/>
          <a:stretch/>
        </p:blipFill>
        <p:spPr bwMode="auto">
          <a:xfrm>
            <a:off x="6101180" y="581235"/>
            <a:ext cx="1178257" cy="847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David\Desktop\rmb-powerpoint-logo-train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9" t="57197" r="77880" b="724"/>
          <a:stretch/>
        </p:blipFill>
        <p:spPr bwMode="auto">
          <a:xfrm>
            <a:off x="1295400" y="590550"/>
            <a:ext cx="1030406" cy="782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762000" y="1116509"/>
            <a:ext cx="747865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Develop Your 5 Star Reputation</a:t>
            </a:r>
            <a:endParaRPr lang="en-US" sz="4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6200" y="1766016"/>
            <a:ext cx="922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151000"/>
              <a:buBlip>
                <a:blip r:embed="rId3"/>
              </a:buBlip>
            </a:pPr>
            <a:r>
              <a:rPr lang="en-US" sz="2400" b="1" dirty="0" smtClean="0">
                <a:ln w="18415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Businesses Can’t Post Reviews From Customers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200" y="2412347"/>
            <a:ext cx="5715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4"/>
              </a:buBlip>
            </a:pPr>
            <a:r>
              <a:rPr lang="en-US" sz="2400" b="1" dirty="0" smtClean="0"/>
              <a:t>Review sites have algorithms and filters that delete all reviews that are posted     from the same computer IP network. </a:t>
            </a:r>
          </a:p>
          <a:p>
            <a:pPr marL="342900" indent="-342900">
              <a:buBlip>
                <a:blip r:embed="rId4"/>
              </a:buBlip>
            </a:pPr>
            <a:r>
              <a:rPr lang="en-US" sz="2400" b="1" dirty="0" smtClean="0"/>
              <a:t>We have proprietary systems  and processes that can post reviews for a company without being filtered or deleted.</a:t>
            </a:r>
            <a:endParaRPr lang="en-US" sz="2400" b="1" dirty="0"/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76116">
            <a:off x="5857230" y="2507678"/>
            <a:ext cx="2998971" cy="2126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270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45" r="19377" b="23431"/>
          <a:stretch/>
        </p:blipFill>
        <p:spPr bwMode="auto">
          <a:xfrm>
            <a:off x="609600" y="619231"/>
            <a:ext cx="7772400" cy="3302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11875" y="590550"/>
            <a:ext cx="7696200" cy="35934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-228600" y="-19050"/>
            <a:ext cx="9700776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300" dirty="0" smtClean="0">
                <a:ln w="1143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Everyday People Look Online For Your Services</a:t>
            </a:r>
            <a:endParaRPr lang="en-US" sz="3200" b="1" cap="none" spc="300" dirty="0">
              <a:ln w="11430"/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7325" y="1711895"/>
            <a:ext cx="7696200" cy="35934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11875" y="3553536"/>
            <a:ext cx="7696200" cy="35934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11875" y="3553536"/>
            <a:ext cx="7770125" cy="97775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Samples Of The Customer NICHE and KEYWORDS if POSSIBLE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193878" y="4621047"/>
            <a:ext cx="5181600" cy="43815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Your Company Name / Branding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87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9" grpId="0" animBg="1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David\Desktop\rmb-powerpoint-logo-train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1957"/>
          <a:stretch/>
        </p:blipFill>
        <p:spPr bwMode="auto">
          <a:xfrm>
            <a:off x="609600" y="-19049"/>
            <a:ext cx="7620000" cy="676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807274" y="514350"/>
            <a:ext cx="279172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600" dirty="0" smtClean="0">
                <a:ln w="11430"/>
                <a:solidFill>
                  <a:srgbClr val="00113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STRATEGY</a:t>
            </a:r>
            <a:endParaRPr lang="en-US" sz="4000" b="1" spc="600" dirty="0">
              <a:ln w="11430"/>
              <a:solidFill>
                <a:srgbClr val="00113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7" name="Picture 2" descr="C:\Users\David\Desktop\rmb-powerpoint-logo-train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69" t="56091" r="12061" b="724"/>
          <a:stretch/>
        </p:blipFill>
        <p:spPr bwMode="auto">
          <a:xfrm>
            <a:off x="6101180" y="581235"/>
            <a:ext cx="1178257" cy="847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David\Desktop\rmb-powerpoint-logo-train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9" t="57197" r="77880" b="724"/>
          <a:stretch/>
        </p:blipFill>
        <p:spPr bwMode="auto">
          <a:xfrm>
            <a:off x="1295400" y="590550"/>
            <a:ext cx="1030406" cy="782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908231" y="1116509"/>
            <a:ext cx="721896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Market Your 5 Star Reputation</a:t>
            </a:r>
            <a:endParaRPr lang="en-US" sz="4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57400" y="1753902"/>
            <a:ext cx="5105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151000"/>
              <a:buBlip>
                <a:blip r:embed="rId3"/>
              </a:buBlip>
            </a:pPr>
            <a:r>
              <a:rPr lang="en-US" sz="2400" b="1" dirty="0" smtClean="0">
                <a:ln w="18415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Video Review Marketing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57401" y="2190750"/>
            <a:ext cx="4099630" cy="590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151000"/>
              <a:buBlip>
                <a:blip r:embed="rId3"/>
              </a:buBlip>
            </a:pPr>
            <a:r>
              <a:rPr lang="en-US" sz="2400" b="1" dirty="0" smtClean="0">
                <a:ln w="18415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Website Marketing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57400" y="2647950"/>
            <a:ext cx="525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151000"/>
              <a:buBlip>
                <a:blip r:embed="rId3"/>
              </a:buBlip>
            </a:pPr>
            <a:r>
              <a:rPr lang="en-US" sz="2400" b="1" dirty="0" smtClean="0">
                <a:ln w="18415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Social Media Marketing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41109" y="3562350"/>
            <a:ext cx="4664491" cy="590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151000"/>
              <a:buBlip>
                <a:blip r:embed="rId3"/>
              </a:buBlip>
            </a:pPr>
            <a:r>
              <a:rPr lang="en-US" sz="2400" b="1" dirty="0" smtClean="0">
                <a:ln w="18415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Maps Marketing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56279" y="3105150"/>
            <a:ext cx="4099630" cy="590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151000"/>
              <a:buBlip>
                <a:blip r:embed="rId3"/>
              </a:buBlip>
            </a:pPr>
            <a:r>
              <a:rPr lang="en-US" sz="2400" b="1" dirty="0" smtClean="0">
                <a:ln w="18415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Email Marketing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57400" y="4019550"/>
            <a:ext cx="4664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151000"/>
              <a:buBlip>
                <a:blip r:embed="rId3"/>
              </a:buBlip>
            </a:pPr>
            <a:r>
              <a:rPr lang="en-US" sz="2400" b="1" dirty="0" smtClean="0">
                <a:ln w="18415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Sales Marketing</a:t>
            </a:r>
          </a:p>
        </p:txBody>
      </p:sp>
    </p:spTree>
    <p:extLst>
      <p:ext uri="{BB962C8B-B14F-4D97-AF65-F5344CB8AC3E}">
        <p14:creationId xmlns:p14="http://schemas.microsoft.com/office/powerpoint/2010/main" val="1795768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2" grpId="0" build="p"/>
      <p:bldP spid="13" grpId="0" build="p"/>
      <p:bldP spid="14" grpId="0" build="p"/>
      <p:bldP spid="15" grpId="0" build="p"/>
      <p:bldP spid="18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David\Desktop\rmb-powerpoint-logo-train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1957"/>
          <a:stretch/>
        </p:blipFill>
        <p:spPr bwMode="auto">
          <a:xfrm>
            <a:off x="609600" y="-19049"/>
            <a:ext cx="7620000" cy="676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807274" y="514350"/>
            <a:ext cx="279172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600" dirty="0" smtClean="0">
                <a:ln w="11430"/>
                <a:solidFill>
                  <a:srgbClr val="00113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STRATEGY</a:t>
            </a:r>
            <a:endParaRPr lang="en-US" sz="4000" b="1" spc="600" dirty="0">
              <a:ln w="11430"/>
              <a:solidFill>
                <a:srgbClr val="00113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7" name="Picture 2" descr="C:\Users\David\Desktop\rmb-powerpoint-logo-train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69" t="56091" r="12061" b="724"/>
          <a:stretch/>
        </p:blipFill>
        <p:spPr bwMode="auto">
          <a:xfrm>
            <a:off x="6101180" y="581235"/>
            <a:ext cx="1178257" cy="847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David\Desktop\rmb-powerpoint-logo-train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9" t="57197" r="77880" b="724"/>
          <a:stretch/>
        </p:blipFill>
        <p:spPr bwMode="auto">
          <a:xfrm>
            <a:off x="1295400" y="590550"/>
            <a:ext cx="1030406" cy="782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109857" y="1116509"/>
            <a:ext cx="681571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Manage Your 5 Star Reputation</a:t>
            </a:r>
            <a:endParaRPr lang="en-US" sz="40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0" y="1962150"/>
            <a:ext cx="807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151000"/>
              <a:buBlip>
                <a:blip r:embed="rId3"/>
              </a:buBlip>
            </a:pPr>
            <a:r>
              <a:rPr lang="en-US" sz="2400" b="1" dirty="0" smtClean="0">
                <a:ln w="18415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Bi-Weekly Reporting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2401" y="2343150"/>
            <a:ext cx="807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151000"/>
              <a:buBlip>
                <a:blip r:embed="rId3"/>
              </a:buBlip>
            </a:pPr>
            <a:r>
              <a:rPr lang="en-US" sz="2400" b="1" dirty="0" smtClean="0">
                <a:ln w="18415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Daily Review Alerts – </a:t>
            </a:r>
            <a:r>
              <a:rPr lang="en-US" sz="2000" b="1" dirty="0" smtClean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Negative And Positive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2400" y="2724150"/>
            <a:ext cx="899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151000"/>
              <a:buBlip>
                <a:blip r:embed="rId3"/>
              </a:buBlip>
            </a:pPr>
            <a:r>
              <a:rPr lang="en-US" sz="2400" b="1" dirty="0" smtClean="0">
                <a:ln w="18415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Location Based Reporting – </a:t>
            </a:r>
            <a:r>
              <a:rPr lang="en-US" b="1" dirty="0" smtClean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Each Location Is Unique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1279" y="3132159"/>
            <a:ext cx="89927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151000"/>
              <a:buBlip>
                <a:blip r:embed="rId3"/>
              </a:buBlip>
            </a:pPr>
            <a:r>
              <a:rPr lang="en-US" sz="2400" b="1" dirty="0" smtClean="0">
                <a:ln w="18415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Continuing To Grow Your Reviews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2400" y="1581150"/>
            <a:ext cx="9067800" cy="590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151000"/>
              <a:buBlip>
                <a:blip r:embed="rId3"/>
              </a:buBlip>
            </a:pPr>
            <a:r>
              <a:rPr lang="en-US" sz="2400" b="1" dirty="0" smtClean="0">
                <a:ln w="18415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Daily Monitoring –  </a:t>
            </a:r>
            <a:r>
              <a:rPr lang="en-US" sz="2000" b="1" dirty="0" smtClean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Google Alerts Doesn’t Work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2401" y="348615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151000"/>
              <a:buBlip>
                <a:blip r:embed="rId3"/>
              </a:buBlip>
            </a:pPr>
            <a:r>
              <a:rPr lang="en-US" sz="2400" b="1" dirty="0" smtClean="0">
                <a:ln w="18415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Posting Reviews – </a:t>
            </a:r>
            <a:r>
              <a:rPr lang="en-US" sz="2000" b="1" dirty="0" smtClean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Can’t be Done By An Individual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1279" y="3886267"/>
            <a:ext cx="9145121" cy="590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151000"/>
              <a:buBlip>
                <a:blip r:embed="rId3"/>
              </a:buBlip>
            </a:pPr>
            <a:r>
              <a:rPr lang="en-US" sz="2400" b="1" dirty="0" smtClean="0">
                <a:ln w="18415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Manage By Marketing Only The 5 Star Reviews</a:t>
            </a:r>
            <a:endParaRPr lang="en-US" sz="2000" b="1" dirty="0" smtClean="0">
              <a:ln w="18415" cmpd="sng">
                <a:noFill/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rajan Pr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826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2" grpId="0" build="p"/>
      <p:bldP spid="13" grpId="0" build="p"/>
      <p:bldP spid="15" grpId="0" build="p"/>
      <p:bldP spid="16" grpId="0" build="p"/>
      <p:bldP spid="17" grpId="0" build="p"/>
      <p:bldP spid="18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David\Desktop\rmb-powerpoint-logo-train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1957"/>
          <a:stretch/>
        </p:blipFill>
        <p:spPr bwMode="auto">
          <a:xfrm>
            <a:off x="609600" y="-19049"/>
            <a:ext cx="7620000" cy="676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807274" y="514350"/>
            <a:ext cx="279172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600" dirty="0" smtClean="0">
                <a:ln w="11430"/>
                <a:solidFill>
                  <a:srgbClr val="00113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STRATEGY</a:t>
            </a:r>
            <a:endParaRPr lang="en-US" sz="4000" b="1" spc="600" dirty="0">
              <a:ln w="11430"/>
              <a:solidFill>
                <a:srgbClr val="00113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7" name="Picture 2" descr="C:\Users\David\Desktop\rmb-powerpoint-logo-train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69" t="56091" r="12061" b="724"/>
          <a:stretch/>
        </p:blipFill>
        <p:spPr bwMode="auto">
          <a:xfrm>
            <a:off x="6101180" y="581235"/>
            <a:ext cx="1178257" cy="847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David\Desktop\rmb-powerpoint-logo-train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9" t="57197" r="77880" b="724"/>
          <a:stretch/>
        </p:blipFill>
        <p:spPr bwMode="auto">
          <a:xfrm>
            <a:off x="1295400" y="590550"/>
            <a:ext cx="1030406" cy="782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70404" y="1116509"/>
            <a:ext cx="849463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Create A Reputation Marketing Culture</a:t>
            </a:r>
            <a:endParaRPr lang="en-US" sz="40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8778" y="1683303"/>
            <a:ext cx="9162778" cy="507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51000"/>
            </a:pPr>
            <a:r>
              <a:rPr lang="en-US" sz="2000" b="1" dirty="0" smtClean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You Expect Your Staff To Give 1</a:t>
            </a:r>
            <a:r>
              <a:rPr lang="en-US" sz="2000" b="1" baseline="30000" dirty="0" smtClean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st</a:t>
            </a:r>
            <a:r>
              <a:rPr lang="en-US" sz="2000" b="1" dirty="0" smtClean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 Class Service Right?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8305" y="2114550"/>
            <a:ext cx="9162778" cy="963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51000"/>
            </a:pPr>
            <a:r>
              <a:rPr lang="en-US" sz="2000" b="1" dirty="0" smtClean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So What’s Your Plan To Inspire Your Staff To Give</a:t>
            </a:r>
            <a:br>
              <a:rPr lang="en-US" sz="2000" b="1" dirty="0" smtClean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</a:br>
            <a:r>
              <a:rPr lang="en-US" sz="2000" b="1" dirty="0" smtClean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1</a:t>
            </a:r>
            <a:r>
              <a:rPr lang="en-US" sz="2000" b="1" baseline="30000" dirty="0" smtClean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st</a:t>
            </a:r>
            <a:r>
              <a:rPr lang="en-US" sz="2000" b="1" dirty="0" smtClean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ajan Pro" pitchFamily="18" charset="0"/>
              </a:rPr>
              <a:t> Class Service To You Customers &amp; Get Raving Reviews?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5183" y="2952750"/>
            <a:ext cx="894507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Plan:  </a:t>
            </a:r>
            <a:r>
              <a:rPr lang="en-US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/>
            </a:r>
            <a:br>
              <a:rPr lang="en-US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</a:br>
            <a:r>
              <a:rPr lang="en-US" sz="40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Personalized Reputation Training Center</a:t>
            </a:r>
            <a:endParaRPr lang="en-US" sz="40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33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20" grpId="0" build="p"/>
      <p:bldP spid="2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131719"/>
            <a:ext cx="9144000" cy="174655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0289" y="234464"/>
            <a:ext cx="8771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Impact" pitchFamily="34" charset="0"/>
              </a:rPr>
              <a:t>Your Reputation Is EVERYTHING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348027" y="1123950"/>
            <a:ext cx="844795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Reputation Marketing  Is The </a:t>
            </a:r>
          </a:p>
          <a:p>
            <a:pPr algn="ctr"/>
            <a:r>
              <a:rPr lang="en-US" sz="54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Most Important Marketing </a:t>
            </a:r>
            <a:endParaRPr lang="en-US" sz="54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2907090"/>
            <a:ext cx="835664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Impact" pitchFamily="34" charset="0"/>
              </a:rPr>
              <a:t>Every Company Needs A Strategy</a:t>
            </a:r>
          </a:p>
          <a:p>
            <a:pPr algn="ctr"/>
            <a:r>
              <a:rPr lang="en-US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Impact" pitchFamily="34" charset="0"/>
              </a:rPr>
              <a:t>We Can Put One Together For You</a:t>
            </a:r>
          </a:p>
        </p:txBody>
      </p:sp>
    </p:spTree>
    <p:extLst>
      <p:ext uri="{BB962C8B-B14F-4D97-AF65-F5344CB8AC3E}">
        <p14:creationId xmlns:p14="http://schemas.microsoft.com/office/powerpoint/2010/main" val="189676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3812" y="819150"/>
            <a:ext cx="375776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spc="3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43000">
                      <a:schemeClr val="tx1">
                        <a:lumMod val="75000"/>
                        <a:lumOff val="25000"/>
                      </a:scheme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Impact" pitchFamily="34" charset="0"/>
              </a:rPr>
              <a:t>Question?</a:t>
            </a:r>
          </a:p>
        </p:txBody>
      </p:sp>
      <p:sp>
        <p:nvSpPr>
          <p:cNvPr id="2" name="Rectangle 1"/>
          <p:cNvSpPr/>
          <p:nvPr/>
        </p:nvSpPr>
        <p:spPr>
          <a:xfrm>
            <a:off x="685800" y="1657350"/>
            <a:ext cx="8022838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12700" h="1905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Would You Buy A Product</a:t>
            </a:r>
          </a:p>
          <a:p>
            <a:pPr algn="ctr"/>
            <a:r>
              <a:rPr lang="en-US" sz="54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Or Service That Has </a:t>
            </a:r>
            <a:br>
              <a:rPr lang="en-US" sz="54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5400" b="1" u="sng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Bad</a:t>
            </a:r>
            <a:r>
              <a:rPr lang="en-US" sz="5400" b="1" u="sng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u="sng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Ratings</a:t>
            </a:r>
            <a:r>
              <a:rPr lang="en-US" sz="5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u="sng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And</a:t>
            </a:r>
            <a:r>
              <a:rPr lang="en-US" sz="5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u="sng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Reviews?</a:t>
            </a:r>
            <a:r>
              <a:rPr lang="en-US" sz="54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en-US" sz="5400" b="1" cap="none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Picture 2" descr="C:\Users\David\Desktop\rmb-powerpoint-logo-train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001"/>
          <a:stretch/>
        </p:blipFill>
        <p:spPr bwMode="auto">
          <a:xfrm>
            <a:off x="77585" y="188214"/>
            <a:ext cx="8990215" cy="706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2193878" y="4621047"/>
            <a:ext cx="5181600" cy="43815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Your Company Name / Branding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258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34864" y="1496020"/>
            <a:ext cx="80411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12700" h="1905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Two Products Are Identical</a:t>
            </a:r>
          </a:p>
        </p:txBody>
      </p:sp>
      <p:sp>
        <p:nvSpPr>
          <p:cNvPr id="3" name="Rectangle 2"/>
          <p:cNvSpPr/>
          <p:nvPr/>
        </p:nvSpPr>
        <p:spPr>
          <a:xfrm>
            <a:off x="-20480" y="2190750"/>
            <a:ext cx="916448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One </a:t>
            </a:r>
            <a:r>
              <a:rPr lang="en-US" sz="48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Has </a:t>
            </a:r>
            <a:r>
              <a:rPr lang="en-US" sz="48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10 Good Reviews</a:t>
            </a:r>
            <a:br>
              <a:rPr lang="en-US" sz="48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4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One </a:t>
            </a:r>
            <a:r>
              <a:rPr lang="en-US" sz="4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Has </a:t>
            </a:r>
            <a:r>
              <a:rPr lang="en-US" sz="4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 </a:t>
            </a:r>
            <a:r>
              <a:rPr lang="en-US" sz="4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Review &amp; 1 Bad Review</a:t>
            </a:r>
            <a:endParaRPr lang="en-US" sz="4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91921" y="3562350"/>
            <a:ext cx="743838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12700" h="1905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Which One Would You Buy?</a:t>
            </a:r>
          </a:p>
        </p:txBody>
      </p:sp>
      <p:pic>
        <p:nvPicPr>
          <p:cNvPr id="8" name="Picture 2" descr="C:\Users\David\Desktop\rmb-powerpoint-logo-train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001"/>
          <a:stretch/>
        </p:blipFill>
        <p:spPr bwMode="auto">
          <a:xfrm>
            <a:off x="77585" y="188214"/>
            <a:ext cx="8990215" cy="706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686749" y="742950"/>
            <a:ext cx="375776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spc="3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43000">
                      <a:schemeClr val="tx1">
                        <a:lumMod val="75000"/>
                        <a:lumOff val="25000"/>
                      </a:scheme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Impact" pitchFamily="34" charset="0"/>
              </a:rPr>
              <a:t>Question?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193878" y="4621047"/>
            <a:ext cx="5181600" cy="43815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Your Company Name / Branding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834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avid\Desktop\rmb-powerpoint-logo-trainin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59526"/>
            <a:ext cx="8275857" cy="151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753259" y="133350"/>
            <a:ext cx="543770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Welcome To Our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42383" y="2647950"/>
            <a:ext cx="884921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12700" h="1905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Most Important Way</a:t>
            </a:r>
          </a:p>
          <a:p>
            <a:pPr algn="ctr"/>
            <a:r>
              <a:rPr lang="en-US" sz="5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You Can Market Your Business</a:t>
            </a:r>
            <a:endParaRPr lang="en-US" sz="5400" b="1" cap="none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193878" y="4621047"/>
            <a:ext cx="5181600" cy="43815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Your Company Name / Branding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315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131719"/>
            <a:ext cx="9144000" cy="174655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126857" y="2907090"/>
            <a:ext cx="699454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12700" h="1905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And Your Competition</a:t>
            </a:r>
          </a:p>
          <a:p>
            <a:pPr algn="ctr"/>
            <a:r>
              <a:rPr lang="en-US" sz="48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Doesn’t Know About It… Yet</a:t>
            </a:r>
            <a:endParaRPr lang="en-US" sz="4800" b="1" cap="none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0289" y="234464"/>
            <a:ext cx="8771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Impact" pitchFamily="34" charset="0"/>
              </a:rPr>
              <a:t>Your Reputation Is EVERYTHING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1128589" y="1123950"/>
            <a:ext cx="688682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The Online Marketing </a:t>
            </a:r>
            <a:br>
              <a:rPr lang="en-US" sz="54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</a:br>
            <a:r>
              <a:rPr lang="en-US" sz="54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 pitchFamily="34" charset="0"/>
              </a:rPr>
              <a:t>Game Has Just Changed</a:t>
            </a:r>
            <a:endParaRPr lang="en-US" sz="54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193878" y="4621047"/>
            <a:ext cx="5181600" cy="43815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Your Company Name / Branding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062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://reputationmarketingblueprint.com/wp-content/uploads/2012/06/image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" t="3832" r="3488" b="12591"/>
          <a:stretch/>
        </p:blipFill>
        <p:spPr bwMode="auto">
          <a:xfrm>
            <a:off x="1402186" y="1733550"/>
            <a:ext cx="6441488" cy="25399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819151"/>
            <a:ext cx="9171432" cy="914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016713" y="-19050"/>
            <a:ext cx="52629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solidFill>
                  <a:srgbClr val="00113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Game Changer #1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4800" y="779443"/>
            <a:ext cx="8534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ct val="151000"/>
            </a:pPr>
            <a:r>
              <a:rPr lang="en-US" sz="2800" b="1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1132"/>
                    </a:gs>
                    <a:gs pos="50000">
                      <a:schemeClr val="tx2">
                        <a:lumMod val="50000"/>
                      </a:schemeClr>
                    </a:gs>
                    <a:gs pos="100000">
                      <a:schemeClr val="tx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Any Company Name + City</a:t>
            </a:r>
          </a:p>
          <a:p>
            <a:pPr algn="ctr">
              <a:buSzPct val="151000"/>
            </a:pPr>
            <a:r>
              <a:rPr lang="en-US" sz="2800" b="1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1132"/>
                    </a:gs>
                    <a:gs pos="50000">
                      <a:schemeClr val="tx2">
                        <a:lumMod val="50000"/>
                      </a:schemeClr>
                    </a:gs>
                    <a:gs pos="100000">
                      <a:schemeClr val="tx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Reveals The Company’s Reputation</a:t>
            </a:r>
          </a:p>
        </p:txBody>
      </p:sp>
    </p:spTree>
    <p:extLst>
      <p:ext uri="{BB962C8B-B14F-4D97-AF65-F5344CB8AC3E}">
        <p14:creationId xmlns:p14="http://schemas.microsoft.com/office/powerpoint/2010/main" val="229227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820393"/>
            <a:ext cx="9171432" cy="86624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905000" y="-95250"/>
            <a:ext cx="53463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solidFill>
                  <a:srgbClr val="00113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Game Changer #2</a:t>
            </a:r>
          </a:p>
        </p:txBody>
      </p:sp>
      <p:pic>
        <p:nvPicPr>
          <p:cNvPr id="2050" name="Picture 2" descr="http://reputationmarketingblueprint.com/wp-content/uploads/2012/06/image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0" t="5590" b="17548"/>
          <a:stretch/>
        </p:blipFill>
        <p:spPr bwMode="auto">
          <a:xfrm>
            <a:off x="1582017" y="1718981"/>
            <a:ext cx="6264349" cy="2631743"/>
          </a:xfrm>
          <a:prstGeom prst="rect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10967" y="855643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ct val="151000"/>
            </a:pPr>
            <a:r>
              <a:rPr lang="en-US" sz="2400" b="1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1132"/>
                    </a:gs>
                    <a:gs pos="50000">
                      <a:schemeClr val="tx2">
                        <a:lumMod val="50000"/>
                      </a:schemeClr>
                    </a:gs>
                    <a:gs pos="100000">
                      <a:schemeClr val="tx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Customer Reviews Are A </a:t>
            </a:r>
            <a:r>
              <a:rPr lang="en-US" sz="2400" b="1" dirty="0" smtClean="0">
                <a:ln w="18415" cmpd="sng">
                  <a:noFill/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Major</a:t>
            </a:r>
            <a:r>
              <a:rPr lang="en-US" sz="2400" b="1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1132"/>
                    </a:gs>
                    <a:gs pos="50000">
                      <a:schemeClr val="tx2">
                        <a:lumMod val="50000"/>
                      </a:schemeClr>
                    </a:gs>
                    <a:gs pos="100000">
                      <a:schemeClr val="tx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 Factor</a:t>
            </a:r>
            <a:br>
              <a:rPr lang="en-US" sz="2400" b="1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1132"/>
                    </a:gs>
                    <a:gs pos="50000">
                      <a:schemeClr val="tx2">
                        <a:lumMod val="50000"/>
                      </a:schemeClr>
                    </a:gs>
                    <a:gs pos="100000">
                      <a:schemeClr val="tx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400" b="1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1132"/>
                    </a:gs>
                    <a:gs pos="50000">
                      <a:schemeClr val="tx2">
                        <a:lumMod val="50000"/>
                      </a:schemeClr>
                    </a:gs>
                    <a:gs pos="100000">
                      <a:schemeClr val="tx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In Almost Every Type Of Online Marketing</a:t>
            </a:r>
          </a:p>
        </p:txBody>
      </p:sp>
    </p:spTree>
    <p:extLst>
      <p:ext uri="{BB962C8B-B14F-4D97-AF65-F5344CB8AC3E}">
        <p14:creationId xmlns:p14="http://schemas.microsoft.com/office/powerpoint/2010/main" val="3206989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866154"/>
            <a:ext cx="9171432" cy="10959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828800" y="-19050"/>
            <a:ext cx="53655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solidFill>
                  <a:srgbClr val="00113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Game Changer #3</a:t>
            </a:r>
          </a:p>
        </p:txBody>
      </p:sp>
      <p:pic>
        <p:nvPicPr>
          <p:cNvPr id="4098" name="Picture 2" descr="http://reputationmarketingblueprint.com/wp-content/uploads/2012/06/image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933" y="2013071"/>
            <a:ext cx="5864317" cy="1396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reputationmarketingblueprint.com/wp-content/uploads/2012/06/bubble-badreviews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16" b="1"/>
          <a:stretch/>
        </p:blipFill>
        <p:spPr bwMode="auto">
          <a:xfrm>
            <a:off x="1860698" y="3105150"/>
            <a:ext cx="5592789" cy="1559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0" y="789621"/>
            <a:ext cx="9601200" cy="1266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100"/>
              </a:lnSpc>
              <a:buSzPct val="151000"/>
            </a:pPr>
            <a:r>
              <a:rPr lang="en-US" sz="2000" b="1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1132"/>
                    </a:gs>
                    <a:gs pos="50000">
                      <a:schemeClr val="tx2">
                        <a:lumMod val="50000"/>
                      </a:schemeClr>
                    </a:gs>
                    <a:gs pos="100000">
                      <a:schemeClr val="tx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SEO… Social Media… Pay Per Click… Local Marketing</a:t>
            </a:r>
          </a:p>
          <a:p>
            <a:pPr algn="ctr">
              <a:lnSpc>
                <a:spcPts val="3100"/>
              </a:lnSpc>
              <a:buSzPct val="151000"/>
            </a:pPr>
            <a:r>
              <a:rPr lang="en-US" sz="3200" b="1" dirty="0" smtClean="0">
                <a:ln w="18415" cmpd="sng">
                  <a:noFill/>
                  <a:prstDash val="solid"/>
                </a:ln>
                <a:gradFill>
                  <a:gsLst>
                    <a:gs pos="43000">
                      <a:srgbClr val="E92A1B"/>
                    </a:gs>
                    <a:gs pos="0">
                      <a:srgbClr val="C00000"/>
                    </a:gs>
                    <a:gs pos="14000">
                      <a:srgbClr val="C00000"/>
                    </a:gs>
                    <a:gs pos="73000">
                      <a:srgbClr val="C00000"/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NONE OF IT WORKS ANYMORE!</a:t>
            </a:r>
            <a:r>
              <a:rPr lang="en-US" sz="3200" b="1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6C0000"/>
                    </a:gs>
                    <a:gs pos="50000">
                      <a:srgbClr val="C00000"/>
                    </a:gs>
                    <a:gs pos="100000">
                      <a:srgbClr val="6C0000"/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3200" b="1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6C0000"/>
                    </a:gs>
                    <a:gs pos="50000">
                      <a:srgbClr val="C00000"/>
                    </a:gs>
                    <a:gs pos="100000">
                      <a:srgbClr val="6C0000"/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400" b="1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1132"/>
                    </a:gs>
                    <a:gs pos="50000">
                      <a:schemeClr val="tx2">
                        <a:lumMod val="50000"/>
                      </a:schemeClr>
                    </a:gs>
                    <a:gs pos="100000">
                      <a:schemeClr val="tx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If You Have Bad Reviews Online</a:t>
            </a:r>
          </a:p>
        </p:txBody>
      </p:sp>
    </p:spTree>
    <p:extLst>
      <p:ext uri="{BB962C8B-B14F-4D97-AF65-F5344CB8AC3E}">
        <p14:creationId xmlns:p14="http://schemas.microsoft.com/office/powerpoint/2010/main" val="360540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10465</TotalTime>
  <Words>475</Words>
  <Application>Microsoft Office PowerPoint</Application>
  <PresentationFormat>On-screen Show (16:9)</PresentationFormat>
  <Paragraphs>104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</dc:creator>
  <cp:lastModifiedBy>David</cp:lastModifiedBy>
  <cp:revision>186</cp:revision>
  <dcterms:created xsi:type="dcterms:W3CDTF">2011-06-02T17:39:23Z</dcterms:created>
  <dcterms:modified xsi:type="dcterms:W3CDTF">2012-07-16T03:45:40Z</dcterms:modified>
</cp:coreProperties>
</file>